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민석" userId="45376c37-3e1c-4919-b9d5-8e0b61ff952b" providerId="ADAL" clId="{0B826EF1-4F8E-4C5D-8F7B-13F935574F59}"/>
    <pc:docChg chg="modSld sldOrd">
      <pc:chgData name="강민석" userId="45376c37-3e1c-4919-b9d5-8e0b61ff952b" providerId="ADAL" clId="{0B826EF1-4F8E-4C5D-8F7B-13F935574F59}" dt="2022-01-25T10:50:45.592" v="3" actId="20578"/>
      <pc:docMkLst>
        <pc:docMk/>
      </pc:docMkLst>
      <pc:sldChg chg="ord">
        <pc:chgData name="강민석" userId="45376c37-3e1c-4919-b9d5-8e0b61ff952b" providerId="ADAL" clId="{0B826EF1-4F8E-4C5D-8F7B-13F935574F59}" dt="2022-01-25T08:40:28.270" v="0" actId="20578"/>
        <pc:sldMkLst>
          <pc:docMk/>
          <pc:sldMk cId="3785099530" sldId="256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914064504" sldId="257"/>
        </pc:sldMkLst>
      </pc:sldChg>
      <pc:sldChg chg="modSp ord">
        <pc:chgData name="강민석" userId="45376c37-3e1c-4919-b9d5-8e0b61ff952b" providerId="ADAL" clId="{0B826EF1-4F8E-4C5D-8F7B-13F935574F59}" dt="2022-01-25T10:49:15.427" v="2" actId="20578"/>
        <pc:sldMkLst>
          <pc:docMk/>
          <pc:sldMk cId="666418265" sldId="258"/>
        </pc:sldMkLst>
        <pc:spChg chg="mod">
          <ac:chgData name="강민석" userId="45376c37-3e1c-4919-b9d5-8e0b61ff952b" providerId="ADAL" clId="{0B826EF1-4F8E-4C5D-8F7B-13F935574F59}" dt="2022-01-25T10:49:15.427" v="2" actId="20578"/>
          <ac:spMkLst>
            <pc:docMk/>
            <pc:sldMk cId="666418265" sldId="258"/>
            <ac:spMk id="3" creationId="{6B6E2DA7-79FB-491B-8B02-B92A772CD56C}"/>
          </ac:spMkLst>
        </pc:spChg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4107853995" sldId="259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2696348207" sldId="260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4235195704" sldId="261"/>
        </pc:sldMkLst>
      </pc:sldChg>
      <pc:sldChg chg="modSp ord">
        <pc:chgData name="강민석" userId="45376c37-3e1c-4919-b9d5-8e0b61ff952b" providerId="ADAL" clId="{0B826EF1-4F8E-4C5D-8F7B-13F935574F59}" dt="2022-01-25T10:50:45.592" v="3" actId="20578"/>
        <pc:sldMkLst>
          <pc:docMk/>
          <pc:sldMk cId="3925241173" sldId="262"/>
        </pc:sldMkLst>
        <pc:spChg chg="mod">
          <ac:chgData name="강민석" userId="45376c37-3e1c-4919-b9d5-8e0b61ff952b" providerId="ADAL" clId="{0B826EF1-4F8E-4C5D-8F7B-13F935574F59}" dt="2022-01-25T10:50:45.592" v="3" actId="20578"/>
          <ac:spMkLst>
            <pc:docMk/>
            <pc:sldMk cId="3925241173" sldId="262"/>
            <ac:spMk id="3" creationId="{6B6E2DA7-79FB-491B-8B02-B92A772CD56C}"/>
          </ac:spMkLst>
        </pc:spChg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3529634710" sldId="263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3998843473" sldId="264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1986593196" sldId="265"/>
        </pc:sldMkLst>
      </pc:sldChg>
      <pc:sldChg chg="ord">
        <pc:chgData name="강민석" userId="45376c37-3e1c-4919-b9d5-8e0b61ff952b" providerId="ADAL" clId="{0B826EF1-4F8E-4C5D-8F7B-13F935574F59}" dt="2022-01-25T08:40:28.271" v="1"/>
        <pc:sldMkLst>
          <pc:docMk/>
          <pc:sldMk cId="2951103192" sldId="266"/>
        </pc:sldMkLst>
      </pc:sldChg>
    </pc:docChg>
  </pc:docChgLst>
  <pc:docChgLst>
    <pc:chgData name="강민석" userId="45376c37-3e1c-4919-b9d5-8e0b61ff952b" providerId="ADAL" clId="{9C7FD50E-9173-418D-A6EB-1DAA8A61FB69}"/>
    <pc:docChg chg="undo custSel addSld modSld">
      <pc:chgData name="강민석" userId="45376c37-3e1c-4919-b9d5-8e0b61ff952b" providerId="ADAL" clId="{9C7FD50E-9173-418D-A6EB-1DAA8A61FB69}" dt="2022-01-21T09:48:16.916" v="2743" actId="20577"/>
      <pc:docMkLst>
        <pc:docMk/>
      </pc:docMkLst>
      <pc:sldChg chg="modSp mod">
        <pc:chgData name="강민석" userId="45376c37-3e1c-4919-b9d5-8e0b61ff952b" providerId="ADAL" clId="{9C7FD50E-9173-418D-A6EB-1DAA8A61FB69}" dt="2022-01-21T09:45:57.320" v="2718" actId="1076"/>
        <pc:sldMkLst>
          <pc:docMk/>
          <pc:sldMk cId="666418265" sldId="258"/>
        </pc:sldMkLst>
        <pc:picChg chg="mod">
          <ac:chgData name="강민석" userId="45376c37-3e1c-4919-b9d5-8e0b61ff952b" providerId="ADAL" clId="{9C7FD50E-9173-418D-A6EB-1DAA8A61FB69}" dt="2022-01-21T09:45:57.320" v="2718" actId="1076"/>
          <ac:picMkLst>
            <pc:docMk/>
            <pc:sldMk cId="666418265" sldId="258"/>
            <ac:picMk id="5" creationId="{047250F9-4DD4-479F-B539-DB802FA4801A}"/>
          </ac:picMkLst>
        </pc:picChg>
      </pc:sldChg>
      <pc:sldChg chg="addSp delSp modSp mod modClrScheme chgLayout">
        <pc:chgData name="강민석" userId="45376c37-3e1c-4919-b9d5-8e0b61ff952b" providerId="ADAL" clId="{9C7FD50E-9173-418D-A6EB-1DAA8A61FB69}" dt="2022-01-21T09:42:07.087" v="2480" actId="20577"/>
        <pc:sldMkLst>
          <pc:docMk/>
          <pc:sldMk cId="4107853995" sldId="259"/>
        </pc:sldMkLst>
        <pc:spChg chg="mod ord">
          <ac:chgData name="강민석" userId="45376c37-3e1c-4919-b9d5-8e0b61ff952b" providerId="ADAL" clId="{9C7FD50E-9173-418D-A6EB-1DAA8A61FB69}" dt="2022-01-21T09:29:33.427" v="1745"/>
          <ac:spMkLst>
            <pc:docMk/>
            <pc:sldMk cId="4107853995" sldId="259"/>
            <ac:spMk id="2" creationId="{A8781046-1599-4BCA-8E0F-562389C1086C}"/>
          </ac:spMkLst>
        </pc:spChg>
        <pc:spChg chg="del mod ord">
          <ac:chgData name="강민석" userId="45376c37-3e1c-4919-b9d5-8e0b61ff952b" providerId="ADAL" clId="{9C7FD50E-9173-418D-A6EB-1DAA8A61FB69}" dt="2022-01-21T09:06:08.797" v="512" actId="700"/>
          <ac:spMkLst>
            <pc:docMk/>
            <pc:sldMk cId="4107853995" sldId="259"/>
            <ac:spMk id="3" creationId="{4B7C899A-C2BC-442C-91B6-4D7EF2C90253}"/>
          </ac:spMkLst>
        </pc:spChg>
        <pc:spChg chg="add mod ord">
          <ac:chgData name="강민석" userId="45376c37-3e1c-4919-b9d5-8e0b61ff952b" providerId="ADAL" clId="{9C7FD50E-9173-418D-A6EB-1DAA8A61FB69}" dt="2022-01-21T09:24:28.231" v="1238"/>
          <ac:spMkLst>
            <pc:docMk/>
            <pc:sldMk cId="4107853995" sldId="259"/>
            <ac:spMk id="4" creationId="{A7D4FD2D-02F2-414C-8798-62090B615F09}"/>
          </ac:spMkLst>
        </pc:spChg>
        <pc:spChg chg="add del mod ord">
          <ac:chgData name="강민석" userId="45376c37-3e1c-4919-b9d5-8e0b61ff952b" providerId="ADAL" clId="{9C7FD50E-9173-418D-A6EB-1DAA8A61FB69}" dt="2022-01-21T09:19:44.294" v="830" actId="22"/>
          <ac:spMkLst>
            <pc:docMk/>
            <pc:sldMk cId="4107853995" sldId="259"/>
            <ac:spMk id="5" creationId="{745992D0-57AA-490E-840F-2023C31F47C6}"/>
          </ac:spMkLst>
        </pc:spChg>
        <pc:spChg chg="add del mod ord">
          <ac:chgData name="강민석" userId="45376c37-3e1c-4919-b9d5-8e0b61ff952b" providerId="ADAL" clId="{9C7FD50E-9173-418D-A6EB-1DAA8A61FB69}" dt="2022-01-21T09:20:38.461" v="839" actId="21"/>
          <ac:spMkLst>
            <pc:docMk/>
            <pc:sldMk cId="4107853995" sldId="259"/>
            <ac:spMk id="6" creationId="{3D70B20F-F817-46A8-89AE-CA625F24D472}"/>
          </ac:spMkLst>
        </pc:spChg>
        <pc:spChg chg="add del mod ord">
          <ac:chgData name="강민석" userId="45376c37-3e1c-4919-b9d5-8e0b61ff952b" providerId="ADAL" clId="{9C7FD50E-9173-418D-A6EB-1DAA8A61FB69}" dt="2022-01-21T09:22:04.593" v="1008" actId="21"/>
          <ac:spMkLst>
            <pc:docMk/>
            <pc:sldMk cId="4107853995" sldId="259"/>
            <ac:spMk id="7" creationId="{DF2CA2CD-EFD3-4239-B2C7-401F24717F5B}"/>
          </ac:spMkLst>
        </pc:spChg>
        <pc:spChg chg="add del mod">
          <ac:chgData name="강민석" userId="45376c37-3e1c-4919-b9d5-8e0b61ff952b" providerId="ADAL" clId="{9C7FD50E-9173-418D-A6EB-1DAA8A61FB69}" dt="2022-01-21T09:20:41.101" v="840" actId="21"/>
          <ac:spMkLst>
            <pc:docMk/>
            <pc:sldMk cId="4107853995" sldId="259"/>
            <ac:spMk id="11" creationId="{671147E8-9864-4597-89B2-CB4880932DD7}"/>
          </ac:spMkLst>
        </pc:spChg>
        <pc:spChg chg="add del mod">
          <ac:chgData name="강민석" userId="45376c37-3e1c-4919-b9d5-8e0b61ff952b" providerId="ADAL" clId="{9C7FD50E-9173-418D-A6EB-1DAA8A61FB69}" dt="2022-01-21T09:22:06.475" v="1009" actId="21"/>
          <ac:spMkLst>
            <pc:docMk/>
            <pc:sldMk cId="4107853995" sldId="259"/>
            <ac:spMk id="13" creationId="{A2E4D084-6C51-4727-AE55-5172F08D95FC}"/>
          </ac:spMkLst>
        </pc:spChg>
        <pc:spChg chg="add del mod">
          <ac:chgData name="강민석" userId="45376c37-3e1c-4919-b9d5-8e0b61ff952b" providerId="ADAL" clId="{9C7FD50E-9173-418D-A6EB-1DAA8A61FB69}" dt="2022-01-21T09:22:08.308" v="1011" actId="21"/>
          <ac:spMkLst>
            <pc:docMk/>
            <pc:sldMk cId="4107853995" sldId="259"/>
            <ac:spMk id="14" creationId="{20A31C78-0DEA-45A1-BC71-912A5A2C407B}"/>
          </ac:spMkLst>
        </pc:spChg>
        <pc:spChg chg="add mod">
          <ac:chgData name="강민석" userId="45376c37-3e1c-4919-b9d5-8e0b61ff952b" providerId="ADAL" clId="{9C7FD50E-9173-418D-A6EB-1DAA8A61FB69}" dt="2022-01-21T09:42:07.087" v="2480" actId="20577"/>
          <ac:spMkLst>
            <pc:docMk/>
            <pc:sldMk cId="4107853995" sldId="259"/>
            <ac:spMk id="15" creationId="{828C8D58-0815-490B-9F13-3A0CABB8B3FA}"/>
          </ac:spMkLst>
        </pc:spChg>
        <pc:picChg chg="add mod ord">
          <ac:chgData name="강민석" userId="45376c37-3e1c-4919-b9d5-8e0b61ff952b" providerId="ADAL" clId="{9C7FD50E-9173-418D-A6EB-1DAA8A61FB69}" dt="2022-01-21T09:22:41.907" v="1018" actId="1076"/>
          <ac:picMkLst>
            <pc:docMk/>
            <pc:sldMk cId="4107853995" sldId="259"/>
            <ac:picMk id="9" creationId="{C8F0A11D-6197-487E-8474-6001E51F5E29}"/>
          </ac:picMkLst>
        </pc:picChg>
      </pc:sldChg>
      <pc:sldChg chg="modSp mod">
        <pc:chgData name="강민석" userId="45376c37-3e1c-4919-b9d5-8e0b61ff952b" providerId="ADAL" clId="{9C7FD50E-9173-418D-A6EB-1DAA8A61FB69}" dt="2022-01-21T09:45:30.964" v="2716" actId="20577"/>
        <pc:sldMkLst>
          <pc:docMk/>
          <pc:sldMk cId="4235195704" sldId="261"/>
        </pc:sldMkLst>
        <pc:spChg chg="mod">
          <ac:chgData name="강민석" userId="45376c37-3e1c-4919-b9d5-8e0b61ff952b" providerId="ADAL" clId="{9C7FD50E-9173-418D-A6EB-1DAA8A61FB69}" dt="2022-01-21T09:45:30.964" v="2716" actId="20577"/>
          <ac:spMkLst>
            <pc:docMk/>
            <pc:sldMk cId="4235195704" sldId="261"/>
            <ac:spMk id="3" creationId="{4B834F17-62D2-4F1E-B3C8-954A1A75D043}"/>
          </ac:spMkLst>
        </pc:spChg>
      </pc:sldChg>
      <pc:sldChg chg="modSp mod">
        <pc:chgData name="강민석" userId="45376c37-3e1c-4919-b9d5-8e0b61ff952b" providerId="ADAL" clId="{9C7FD50E-9173-418D-A6EB-1DAA8A61FB69}" dt="2022-01-21T09:46:49.053" v="2736" actId="20577"/>
        <pc:sldMkLst>
          <pc:docMk/>
          <pc:sldMk cId="3529634710" sldId="263"/>
        </pc:sldMkLst>
        <pc:spChg chg="mod">
          <ac:chgData name="강민석" userId="45376c37-3e1c-4919-b9d5-8e0b61ff952b" providerId="ADAL" clId="{9C7FD50E-9173-418D-A6EB-1DAA8A61FB69}" dt="2022-01-21T09:46:49.053" v="2736" actId="20577"/>
          <ac:spMkLst>
            <pc:docMk/>
            <pc:sldMk cId="3529634710" sldId="263"/>
            <ac:spMk id="3" creationId="{6B6E2DA7-79FB-491B-8B02-B92A772CD56C}"/>
          </ac:spMkLst>
        </pc:spChg>
      </pc:sldChg>
      <pc:sldChg chg="modSp mod">
        <pc:chgData name="강민석" userId="45376c37-3e1c-4919-b9d5-8e0b61ff952b" providerId="ADAL" clId="{9C7FD50E-9173-418D-A6EB-1DAA8A61FB69}" dt="2022-01-21T09:05:43.379" v="490" actId="20577"/>
        <pc:sldMkLst>
          <pc:docMk/>
          <pc:sldMk cId="1986593196" sldId="265"/>
        </pc:sldMkLst>
        <pc:spChg chg="mod">
          <ac:chgData name="강민석" userId="45376c37-3e1c-4919-b9d5-8e0b61ff952b" providerId="ADAL" clId="{9C7FD50E-9173-418D-A6EB-1DAA8A61FB69}" dt="2022-01-21T09:05:43.379" v="490" actId="20577"/>
          <ac:spMkLst>
            <pc:docMk/>
            <pc:sldMk cId="1986593196" sldId="265"/>
            <ac:spMk id="3" creationId="{6B6E2DA7-79FB-491B-8B02-B92A772CD56C}"/>
          </ac:spMkLst>
        </pc:spChg>
      </pc:sldChg>
      <pc:sldChg chg="addSp delSp modSp add mod">
        <pc:chgData name="강민석" userId="45376c37-3e1c-4919-b9d5-8e0b61ff952b" providerId="ADAL" clId="{9C7FD50E-9173-418D-A6EB-1DAA8A61FB69}" dt="2022-01-21T09:48:16.916" v="2743" actId="20577"/>
        <pc:sldMkLst>
          <pc:docMk/>
          <pc:sldMk cId="2951103192" sldId="266"/>
        </pc:sldMkLst>
        <pc:spChg chg="mod">
          <ac:chgData name="강민석" userId="45376c37-3e1c-4919-b9d5-8e0b61ff952b" providerId="ADAL" clId="{9C7FD50E-9173-418D-A6EB-1DAA8A61FB69}" dt="2022-01-21T09:29:36.411" v="1750"/>
          <ac:spMkLst>
            <pc:docMk/>
            <pc:sldMk cId="2951103192" sldId="266"/>
            <ac:spMk id="2" creationId="{A8781046-1599-4BCA-8E0F-562389C1086C}"/>
          </ac:spMkLst>
        </pc:spChg>
        <pc:spChg chg="mod">
          <ac:chgData name="강민석" userId="45376c37-3e1c-4919-b9d5-8e0b61ff952b" providerId="ADAL" clId="{9C7FD50E-9173-418D-A6EB-1DAA8A61FB69}" dt="2022-01-21T09:34:50.712" v="1814"/>
          <ac:spMkLst>
            <pc:docMk/>
            <pc:sldMk cId="2951103192" sldId="266"/>
            <ac:spMk id="4" creationId="{A7D4FD2D-02F2-414C-8798-62090B615F09}"/>
          </ac:spMkLst>
        </pc:spChg>
        <pc:spChg chg="add del mod">
          <ac:chgData name="강민석" userId="45376c37-3e1c-4919-b9d5-8e0b61ff952b" providerId="ADAL" clId="{9C7FD50E-9173-418D-A6EB-1DAA8A61FB69}" dt="2022-01-21T09:35:48.142" v="1818" actId="21"/>
          <ac:spMkLst>
            <pc:docMk/>
            <pc:sldMk cId="2951103192" sldId="266"/>
            <ac:spMk id="5" creationId="{D05FB430-EEFD-49FE-ADF7-1B360BEA9796}"/>
          </ac:spMkLst>
        </pc:spChg>
        <pc:spChg chg="mod">
          <ac:chgData name="강민석" userId="45376c37-3e1c-4919-b9d5-8e0b61ff952b" providerId="ADAL" clId="{9C7FD50E-9173-418D-A6EB-1DAA8A61FB69}" dt="2022-01-21T09:48:16.916" v="2743" actId="20577"/>
          <ac:spMkLst>
            <pc:docMk/>
            <pc:sldMk cId="2951103192" sldId="266"/>
            <ac:spMk id="15" creationId="{828C8D58-0815-490B-9F13-3A0CABB8B3FA}"/>
          </ac:spMkLst>
        </pc:spChg>
        <pc:picChg chg="add mod">
          <ac:chgData name="강민석" userId="45376c37-3e1c-4919-b9d5-8e0b61ff952b" providerId="ADAL" clId="{9C7FD50E-9173-418D-A6EB-1DAA8A61FB69}" dt="2022-01-21T09:36:29.249" v="1825" actId="14100"/>
          <ac:picMkLst>
            <pc:docMk/>
            <pc:sldMk cId="2951103192" sldId="266"/>
            <ac:picMk id="7" creationId="{15BC221A-4ADA-4F1E-9BE3-AC5C7A466A28}"/>
          </ac:picMkLst>
        </pc:picChg>
        <pc:picChg chg="del">
          <ac:chgData name="강민석" userId="45376c37-3e1c-4919-b9d5-8e0b61ff952b" providerId="ADAL" clId="{9C7FD50E-9173-418D-A6EB-1DAA8A61FB69}" dt="2022-01-21T09:35:00.524" v="1815" actId="21"/>
          <ac:picMkLst>
            <pc:docMk/>
            <pc:sldMk cId="2951103192" sldId="266"/>
            <ac:picMk id="9" creationId="{C8F0A11D-6197-487E-8474-6001E51F5E2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82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7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8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None/>
        <a:defRPr sz="24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비디오 18">
            <a:extLst>
              <a:ext uri="{FF2B5EF4-FFF2-40B4-BE49-F238E27FC236}">
                <a16:creationId xmlns:a16="http://schemas.microsoft.com/office/drawing/2014/main" id="{DE86A47E-68A4-4F5A-86A6-3E68F3F74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1529" y="-173033"/>
            <a:ext cx="1218894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66A3C3-9453-4719-AA89-BA8EA3707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1414"/>
            <a:ext cx="6494207" cy="1456659"/>
          </a:xfrm>
        </p:spPr>
        <p:txBody>
          <a:bodyPr>
            <a:normAutofit fontScale="90000"/>
          </a:bodyPr>
          <a:lstStyle/>
          <a:p>
            <a:pPr>
              <a:lnSpc>
                <a:spcPct val="108000"/>
              </a:lnSpc>
            </a:pPr>
            <a:r>
              <a:rPr lang="ko-KR" altLang="en-US" sz="4100">
                <a:solidFill>
                  <a:srgbClr val="FFFFFF"/>
                </a:solidFill>
              </a:rPr>
              <a:t>미국 주식 예측 모델을 통한 추천 포트폴리오 구성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A60B13-73BB-4642-B7BD-97798077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601116"/>
            <a:ext cx="5638801" cy="1655762"/>
          </a:xfrm>
        </p:spPr>
        <p:txBody>
          <a:bodyPr>
            <a:normAutofit/>
          </a:bodyPr>
          <a:lstStyle/>
          <a:p>
            <a:r>
              <a:rPr lang="en-US" altLang="ko-KR">
                <a:solidFill>
                  <a:srgbClr val="FFFFFF"/>
                </a:solidFill>
              </a:rPr>
              <a:t>2</a:t>
            </a:r>
            <a:r>
              <a:rPr lang="ko-KR" altLang="en-US">
                <a:solidFill>
                  <a:srgbClr val="FFFFFF"/>
                </a:solidFill>
              </a:rPr>
              <a:t>주차 </a:t>
            </a:r>
            <a:r>
              <a:rPr lang="en-US" altLang="ko-KR">
                <a:solidFill>
                  <a:srgbClr val="FFFFFF"/>
                </a:solidFill>
              </a:rPr>
              <a:t>– EDA (</a:t>
            </a:r>
            <a:r>
              <a:rPr lang="ko-KR" altLang="en-US">
                <a:solidFill>
                  <a:srgbClr val="FFFFFF"/>
                </a:solidFill>
              </a:rPr>
              <a:t>탐색적 데이터 분석</a:t>
            </a:r>
            <a:r>
              <a:rPr lang="en-US" altLang="ko-KR">
                <a:solidFill>
                  <a:srgbClr val="FFFFFF"/>
                </a:solidFill>
              </a:rPr>
              <a:t>)</a:t>
            </a:r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81046-1599-4BCA-8E0F-562389C1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8"/>
            <a:ext cx="11145039" cy="823912"/>
          </a:xfrm>
        </p:spPr>
        <p:txBody>
          <a:bodyPr/>
          <a:lstStyle/>
          <a:p>
            <a:r>
              <a:rPr lang="en-US" altLang="ko-KR" sz="4400"/>
              <a:t>5. </a:t>
            </a:r>
            <a:r>
              <a:rPr lang="ko-KR" altLang="en-US" sz="4400"/>
              <a:t>가설 검증 </a:t>
            </a:r>
            <a:r>
              <a:rPr lang="en-US" altLang="ko-KR" sz="4400"/>
              <a:t>(1)</a:t>
            </a:r>
            <a:r>
              <a:rPr lang="ko-KR" altLang="en-US" sz="440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4FD2D-02F2-414C-8798-62090B615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1" y="2039129"/>
            <a:ext cx="10488169" cy="556587"/>
          </a:xfrm>
        </p:spPr>
        <p:txBody>
          <a:bodyPr>
            <a:noAutofit/>
          </a:bodyPr>
          <a:lstStyle/>
          <a:p>
            <a:r>
              <a:rPr lang="en-US" altLang="ko-KR"/>
              <a:t>1. </a:t>
            </a:r>
            <a:r>
              <a:rPr lang="ko-KR" altLang="en-US"/>
              <a:t>같은 업종의 종목들은 강한 양의 상관관계를 가질 것이다</a:t>
            </a:r>
            <a:r>
              <a:rPr lang="en-US" altLang="ko-KR"/>
              <a:t>.</a:t>
            </a:r>
            <a:endParaRPr lang="ko-KR" alt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C8F0A11D-6197-487E-8474-6001E51F5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631" y="2832525"/>
            <a:ext cx="4489073" cy="2939747"/>
          </a:xfrm>
        </p:spPr>
      </p:pic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28C8D58-0815-490B-9F13-3A0CABB8B3FA}"/>
              </a:ext>
            </a:extLst>
          </p:cNvPr>
          <p:cNvSpPr txBox="1">
            <a:spLocks/>
          </p:cNvSpPr>
          <p:nvPr/>
        </p:nvSpPr>
        <p:spPr>
          <a:xfrm>
            <a:off x="6096000" y="2832525"/>
            <a:ext cx="5072626" cy="2327028"/>
          </a:xfrm>
          <a:prstGeom prst="rect">
            <a:avLst/>
          </a:prstGeom>
        </p:spPr>
        <p:txBody>
          <a:bodyPr lIns="109728" tIns="109728" rIns="109728" bIns="91440" anchor="b">
            <a:no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1" kern="1200" spc="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 i="0"/>
              <a:t>12</a:t>
            </a:r>
            <a:r>
              <a:rPr lang="ko-KR" altLang="en-US" sz="1800" i="0"/>
              <a:t>종목 중 </a:t>
            </a:r>
            <a:r>
              <a:rPr lang="en-US" altLang="ko-KR" sz="1800" i="0"/>
              <a:t>IT </a:t>
            </a:r>
            <a:r>
              <a:rPr lang="ko-KR" altLang="en-US" sz="1800" i="0"/>
              <a:t>기업인 </a:t>
            </a:r>
            <a:r>
              <a:rPr lang="en-US" altLang="ko-KR" sz="1800" i="0"/>
              <a:t>5</a:t>
            </a:r>
            <a:r>
              <a:rPr lang="ko-KR" altLang="en-US" sz="1800" i="0"/>
              <a:t>종목으로 상관관계 도출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 i="0"/>
              <a:t>일반적으로</a:t>
            </a:r>
            <a:r>
              <a:rPr lang="en-US" altLang="ko-KR" sz="1800" i="0"/>
              <a:t>, 0.7</a:t>
            </a:r>
            <a:r>
              <a:rPr lang="ko-KR" altLang="en-US" sz="1800" i="0"/>
              <a:t> 이상이면 강한 양의 상관관계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 i="0"/>
              <a:t>0.7 </a:t>
            </a:r>
            <a:r>
              <a:rPr lang="ko-KR" altLang="en-US" sz="1800" i="0"/>
              <a:t>이하도 존재하므로 가설 기각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 i="0">
                <a:solidFill>
                  <a:srgbClr val="FF0000"/>
                </a:solidFill>
              </a:rPr>
              <a:t>결론 </a:t>
            </a:r>
            <a:r>
              <a:rPr lang="en-US" altLang="ko-KR" sz="1800" i="0">
                <a:solidFill>
                  <a:srgbClr val="FF0000"/>
                </a:solidFill>
              </a:rPr>
              <a:t>: </a:t>
            </a:r>
            <a:r>
              <a:rPr lang="ko-KR" altLang="en-US" sz="1800" i="0">
                <a:solidFill>
                  <a:srgbClr val="FF0000"/>
                </a:solidFill>
              </a:rPr>
              <a:t>그래도 모두 </a:t>
            </a:r>
            <a:r>
              <a:rPr lang="en-US" altLang="ko-KR" sz="1800" i="0">
                <a:solidFill>
                  <a:srgbClr val="FF0000"/>
                </a:solidFill>
              </a:rPr>
              <a:t>0.5 </a:t>
            </a:r>
            <a:r>
              <a:rPr lang="ko-KR" altLang="en-US" sz="1800" i="0">
                <a:solidFill>
                  <a:srgbClr val="FF0000"/>
                </a:solidFill>
              </a:rPr>
              <a:t>이상의 상관관계를 가지므로 같은 업종의 종목들은 </a:t>
            </a:r>
            <a:r>
              <a:rPr lang="ko-KR" altLang="en-US" sz="1800" i="0" strike="sngStrike">
                <a:solidFill>
                  <a:srgbClr val="FF0000"/>
                </a:solidFill>
              </a:rPr>
              <a:t>강한</a:t>
            </a:r>
            <a:r>
              <a:rPr lang="ko-KR" altLang="en-US" sz="1800" i="0">
                <a:solidFill>
                  <a:srgbClr val="FF0000"/>
                </a:solidFill>
              </a:rPr>
              <a:t> 양의 상관관계를 가진다고 볼 수 있다</a:t>
            </a:r>
            <a:r>
              <a:rPr lang="en-US" altLang="ko-KR" sz="1800" i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785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81046-1599-4BCA-8E0F-562389C10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8"/>
            <a:ext cx="11145039" cy="823912"/>
          </a:xfrm>
        </p:spPr>
        <p:txBody>
          <a:bodyPr/>
          <a:lstStyle/>
          <a:p>
            <a:r>
              <a:rPr lang="en-US" altLang="ko-KR" sz="4400"/>
              <a:t>5. </a:t>
            </a:r>
            <a:r>
              <a:rPr lang="ko-KR" altLang="en-US" sz="4400"/>
              <a:t>가설 검증 </a:t>
            </a:r>
            <a:r>
              <a:rPr lang="en-US" altLang="ko-KR" sz="4400"/>
              <a:t>(2)</a:t>
            </a:r>
            <a:r>
              <a:rPr lang="ko-KR" altLang="en-US" sz="4400"/>
              <a:t>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D4FD2D-02F2-414C-8798-62090B615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1" y="2039129"/>
            <a:ext cx="10488169" cy="556587"/>
          </a:xfrm>
        </p:spPr>
        <p:txBody>
          <a:bodyPr>
            <a:noAutofit/>
          </a:bodyPr>
          <a:lstStyle/>
          <a:p>
            <a:r>
              <a:rPr lang="en-US" altLang="ko-KR"/>
              <a:t>2. </a:t>
            </a:r>
            <a:r>
              <a:rPr lang="ko-KR" altLang="en-US"/>
              <a:t>평균 일일 수익률이 높을수록 일일 수익률의 변동이 높을 것이다</a:t>
            </a:r>
            <a:r>
              <a:rPr lang="en-US" altLang="ko-KR"/>
              <a:t>.</a:t>
            </a:r>
            <a:r>
              <a:rPr lang="ko-KR" altLang="en-US"/>
              <a:t>  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828C8D58-0815-490B-9F13-3A0CABB8B3FA}"/>
              </a:ext>
            </a:extLst>
          </p:cNvPr>
          <p:cNvSpPr txBox="1">
            <a:spLocks/>
          </p:cNvSpPr>
          <p:nvPr/>
        </p:nvSpPr>
        <p:spPr>
          <a:xfrm>
            <a:off x="6096000" y="2595716"/>
            <a:ext cx="5072626" cy="3479325"/>
          </a:xfrm>
          <a:prstGeom prst="rect">
            <a:avLst/>
          </a:prstGeom>
        </p:spPr>
        <p:txBody>
          <a:bodyPr lIns="109728" tIns="109728" rIns="109728" bIns="91440" anchor="b">
            <a:noAutofit/>
          </a:bodyPr>
          <a:lstStyle>
            <a:lvl1pPr marL="0" indent="0" algn="l" defTabSz="914400" rtl="0" eaLnBrk="1" latinLnBrk="0" hangingPunct="1">
              <a:lnSpc>
                <a:spcPct val="118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1" kern="1200" spc="5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8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 spc="5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 i="0"/>
              <a:t>X</a:t>
            </a:r>
            <a:r>
              <a:rPr lang="ko-KR" altLang="en-US" sz="1800" i="0"/>
              <a:t>축 </a:t>
            </a:r>
            <a:r>
              <a:rPr lang="en-US" altLang="ko-KR" sz="1800" i="0"/>
              <a:t>: </a:t>
            </a:r>
            <a:r>
              <a:rPr lang="ko-KR" altLang="en-US" sz="1800" i="0"/>
              <a:t>평균 일일 수익률</a:t>
            </a:r>
            <a:r>
              <a:rPr lang="en-US" altLang="ko-KR" sz="1800" i="0"/>
              <a:t>, y</a:t>
            </a:r>
            <a:r>
              <a:rPr lang="ko-KR" altLang="en-US" sz="1800" i="0"/>
              <a:t>축 </a:t>
            </a:r>
            <a:r>
              <a:rPr lang="en-US" altLang="ko-KR" sz="1800" i="0"/>
              <a:t>: </a:t>
            </a:r>
            <a:r>
              <a:rPr lang="ko-KR" altLang="en-US" sz="1800" i="0"/>
              <a:t>일일 수익률의 표준편차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 i="0"/>
              <a:t>가설은</a:t>
            </a:r>
            <a:r>
              <a:rPr lang="en-US" altLang="ko-KR" sz="1800" i="0"/>
              <a:t> y = ax (a : </a:t>
            </a:r>
            <a:r>
              <a:rPr lang="ko-KR" altLang="en-US" sz="1800" i="0"/>
              <a:t>양수</a:t>
            </a:r>
            <a:r>
              <a:rPr lang="en-US" altLang="ko-KR" sz="1800" i="0"/>
              <a:t>) </a:t>
            </a:r>
            <a:r>
              <a:rPr lang="ko-KR" altLang="en-US" sz="1800" i="0"/>
              <a:t>그래프 만족</a:t>
            </a:r>
            <a:r>
              <a:rPr lang="en-US" altLang="ko-KR" sz="1800" i="0"/>
              <a:t>  </a:t>
            </a:r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 i="0"/>
              <a:t>그러나</a:t>
            </a:r>
            <a:r>
              <a:rPr lang="en-US" altLang="ko-KR" sz="1800" i="0"/>
              <a:t>, United Airlines</a:t>
            </a:r>
            <a:r>
              <a:rPr lang="ko-KR" altLang="en-US" sz="1800" i="0"/>
              <a:t>는 평균 수익률이 낮은데</a:t>
            </a:r>
            <a:r>
              <a:rPr lang="en-US" altLang="ko-KR" sz="1800" i="0"/>
              <a:t>, </a:t>
            </a:r>
            <a:r>
              <a:rPr lang="ko-KR" altLang="en-US" sz="1800" i="0"/>
              <a:t>수익률의 변동은 심함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 i="0"/>
              <a:t>Twitter</a:t>
            </a:r>
            <a:r>
              <a:rPr lang="ko-KR" altLang="en-US" sz="1800" i="0"/>
              <a:t>와 </a:t>
            </a:r>
            <a:r>
              <a:rPr lang="en-US" altLang="ko-KR" sz="1800" i="0"/>
              <a:t>Nvidia</a:t>
            </a:r>
            <a:r>
              <a:rPr lang="ko-KR" altLang="en-US" sz="1800" i="0"/>
              <a:t>의 비교 등에서도 가설 불만족</a:t>
            </a:r>
            <a:endParaRPr lang="en-US" altLang="ko-KR" sz="1800" i="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 i="0">
                <a:solidFill>
                  <a:srgbClr val="FF0000"/>
                </a:solidFill>
              </a:rPr>
              <a:t>결론 </a:t>
            </a:r>
            <a:r>
              <a:rPr lang="en-US" altLang="ko-KR" sz="1800" i="0">
                <a:solidFill>
                  <a:srgbClr val="FF0000"/>
                </a:solidFill>
              </a:rPr>
              <a:t>: </a:t>
            </a:r>
            <a:r>
              <a:rPr lang="ko-KR" altLang="en-US" sz="1800" i="0">
                <a:solidFill>
                  <a:srgbClr val="FF0000"/>
                </a:solidFill>
              </a:rPr>
              <a:t>가설을 대체적으로 만족하는 편이지만</a:t>
            </a:r>
            <a:r>
              <a:rPr lang="en-US" altLang="ko-KR" sz="1800" i="0">
                <a:solidFill>
                  <a:srgbClr val="FF0000"/>
                </a:solidFill>
              </a:rPr>
              <a:t>, </a:t>
            </a:r>
            <a:r>
              <a:rPr lang="ko-KR" altLang="en-US" sz="1800" i="0">
                <a:solidFill>
                  <a:srgbClr val="FF0000"/>
                </a:solidFill>
              </a:rPr>
              <a:t>종목 간 비교에서 가설을 만족시키지 못하는 경우도 많다</a:t>
            </a:r>
            <a:r>
              <a:rPr lang="en-US" altLang="ko-KR" sz="1800" i="0">
                <a:solidFill>
                  <a:srgbClr val="FF0000"/>
                </a:solidFill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5BC221A-4ADA-4F1E-9BE3-AC5C7A466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1" y="2832525"/>
            <a:ext cx="4972272" cy="32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0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문서의 그래프와 펜">
            <a:extLst>
              <a:ext uri="{FF2B5EF4-FFF2-40B4-BE49-F238E27FC236}">
                <a16:creationId xmlns:a16="http://schemas.microsoft.com/office/drawing/2014/main" id="{B683AEB6-7029-44DB-BB35-6E334056E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05" r="-1" b="1430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3E4B1-BFEC-4855-A679-6F2EC536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799418"/>
            <a:ext cx="5613398" cy="2929357"/>
          </a:xfrm>
        </p:spPr>
        <p:txBody>
          <a:bodyPr anchor="t">
            <a:normAutofit/>
          </a:bodyPr>
          <a:lstStyle/>
          <a:p>
            <a:r>
              <a:rPr lang="ko-KR" altLang="en-US">
                <a:solidFill>
                  <a:srgbClr val="FFFFFF"/>
                </a:solidFill>
              </a:rPr>
              <a:t>목차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A9283-DA9F-4860-8618-951EF02E4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938" y="3129219"/>
            <a:ext cx="7120733" cy="2899237"/>
          </a:xfrm>
        </p:spPr>
        <p:txBody>
          <a:bodyPr anchor="b">
            <a:noAutofit/>
          </a:bodyPr>
          <a:lstStyle/>
          <a:p>
            <a:pPr marL="457200" indent="-457200" algn="r">
              <a:lnSpc>
                <a:spcPct val="108000"/>
              </a:lnSpc>
              <a:buAutoNum type="arabicPeriod"/>
            </a:pPr>
            <a:r>
              <a:rPr lang="ko-KR" altLang="en-US" sz="2000">
                <a:solidFill>
                  <a:srgbClr val="FFFFFF"/>
                </a:solidFill>
              </a:rPr>
              <a:t>프로젝트 주제</a:t>
            </a:r>
            <a:r>
              <a:rPr lang="en-US" altLang="ko-KR" sz="2000">
                <a:solidFill>
                  <a:srgbClr val="FFFFFF"/>
                </a:solidFill>
              </a:rPr>
              <a:t>, </a:t>
            </a:r>
            <a:r>
              <a:rPr lang="ko-KR" altLang="en-US" sz="2000">
                <a:solidFill>
                  <a:srgbClr val="FFFFFF"/>
                </a:solidFill>
              </a:rPr>
              <a:t>데이터 확인</a:t>
            </a:r>
            <a:endParaRPr lang="en-US" altLang="ko-KR" sz="2000">
              <a:solidFill>
                <a:srgbClr val="FFFFFF"/>
              </a:solidFill>
            </a:endParaRPr>
          </a:p>
          <a:p>
            <a:pPr marL="457200" indent="-457200" algn="r">
              <a:lnSpc>
                <a:spcPct val="108000"/>
              </a:lnSpc>
              <a:buAutoNum type="arabicPeriod"/>
            </a:pPr>
            <a:r>
              <a:rPr lang="en-US" altLang="ko-KR" sz="2000">
                <a:solidFill>
                  <a:srgbClr val="FFFFFF"/>
                </a:solidFill>
              </a:rPr>
              <a:t>Target </a:t>
            </a:r>
            <a:r>
              <a:rPr lang="ko-KR" altLang="en-US" sz="2000">
                <a:solidFill>
                  <a:srgbClr val="FFFFFF"/>
                </a:solidFill>
              </a:rPr>
              <a:t>변수 </a:t>
            </a:r>
            <a:r>
              <a:rPr lang="en-US" altLang="ko-KR" sz="2000">
                <a:solidFill>
                  <a:srgbClr val="FFFFFF"/>
                </a:solidFill>
              </a:rPr>
              <a:t>: Close (</a:t>
            </a:r>
            <a:r>
              <a:rPr lang="ko-KR" altLang="en-US" sz="2000">
                <a:solidFill>
                  <a:srgbClr val="FFFFFF"/>
                </a:solidFill>
              </a:rPr>
              <a:t>종가</a:t>
            </a:r>
            <a:r>
              <a:rPr lang="en-US" altLang="ko-KR" sz="2000">
                <a:solidFill>
                  <a:srgbClr val="FFFFFF"/>
                </a:solidFill>
              </a:rPr>
              <a:t>)</a:t>
            </a:r>
          </a:p>
          <a:p>
            <a:pPr marL="457200" indent="-457200" algn="r">
              <a:lnSpc>
                <a:spcPct val="108000"/>
              </a:lnSpc>
              <a:buAutoNum type="arabicPeriod"/>
            </a:pPr>
            <a:r>
              <a:rPr lang="ko-KR" altLang="en-US" sz="2000">
                <a:solidFill>
                  <a:srgbClr val="FFFFFF"/>
                </a:solidFill>
              </a:rPr>
              <a:t>기타 변수 시각화</a:t>
            </a:r>
            <a:endParaRPr lang="en-US" altLang="ko-KR" sz="2000">
              <a:solidFill>
                <a:srgbClr val="FFFFFF"/>
              </a:solidFill>
            </a:endParaRPr>
          </a:p>
          <a:p>
            <a:pPr marL="457200" indent="-457200" algn="r">
              <a:lnSpc>
                <a:spcPct val="108000"/>
              </a:lnSpc>
              <a:buAutoNum type="arabicPeriod"/>
            </a:pPr>
            <a:r>
              <a:rPr lang="ko-KR" altLang="en-US" sz="2000">
                <a:solidFill>
                  <a:srgbClr val="FFFFFF"/>
                </a:solidFill>
              </a:rPr>
              <a:t>종목 간 상관관계</a:t>
            </a:r>
            <a:endParaRPr lang="en-US" altLang="ko-KR" sz="2000">
              <a:solidFill>
                <a:srgbClr val="FFFFFF"/>
              </a:solidFill>
            </a:endParaRPr>
          </a:p>
          <a:p>
            <a:pPr marL="457200" indent="-457200" algn="r">
              <a:lnSpc>
                <a:spcPct val="108000"/>
              </a:lnSpc>
              <a:buAutoNum type="arabicPeriod"/>
            </a:pPr>
            <a:r>
              <a:rPr lang="ko-KR" altLang="en-US" sz="2000">
                <a:solidFill>
                  <a:srgbClr val="FFFFFF"/>
                </a:solidFill>
              </a:rPr>
              <a:t>가설 검증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948715"/>
          </a:xfrm>
        </p:spPr>
        <p:txBody>
          <a:bodyPr/>
          <a:lstStyle/>
          <a:p>
            <a:r>
              <a:rPr lang="en-US" altLang="ko-KR" sz="4800"/>
              <a:t>1-1. </a:t>
            </a:r>
            <a:r>
              <a:rPr lang="ko-KR" altLang="en-US" sz="4800"/>
              <a:t>프로젝트 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59743"/>
            <a:ext cx="10506991" cy="351984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altLang="ko-KR"/>
              <a:t>1</a:t>
            </a:r>
            <a:r>
              <a:rPr lang="ko-KR" altLang="en-US"/>
              <a:t>년간 미국 주식 </a:t>
            </a:r>
            <a:r>
              <a:rPr lang="en-US" altLang="ko-KR"/>
              <a:t>12</a:t>
            </a:r>
            <a:r>
              <a:rPr lang="ko-KR" altLang="en-US"/>
              <a:t>종목에 투자를 고려하는 일반 투자자에 투자 정보 제공</a:t>
            </a:r>
            <a:endParaRPr lang="en-US" altLang="ko-KR"/>
          </a:p>
          <a:p>
            <a:pPr marL="1028700" lvl="1" indent="-342900">
              <a:buFontTx/>
              <a:buChar char="-"/>
            </a:pPr>
            <a:r>
              <a:rPr lang="en-US" altLang="ko-KR"/>
              <a:t>12</a:t>
            </a:r>
            <a:r>
              <a:rPr lang="ko-KR" altLang="en-US"/>
              <a:t>종목의 최근 </a:t>
            </a:r>
            <a:r>
              <a:rPr lang="en-US" altLang="ko-KR"/>
              <a:t>5</a:t>
            </a:r>
            <a:r>
              <a:rPr lang="ko-KR" altLang="en-US"/>
              <a:t>년간 주가 정보를 바탕으로 </a:t>
            </a:r>
            <a:r>
              <a:rPr lang="en-US" altLang="ko-KR"/>
              <a:t>1</a:t>
            </a:r>
            <a:r>
              <a:rPr lang="ko-KR" altLang="en-US"/>
              <a:t>년간 주가 예측</a:t>
            </a:r>
            <a:endParaRPr lang="en-US" altLang="ko-KR"/>
          </a:p>
          <a:p>
            <a:pPr marL="1028700" lvl="1" indent="-342900">
              <a:buFontTx/>
              <a:buChar char="-"/>
            </a:pPr>
            <a:r>
              <a:rPr lang="ko-KR" altLang="en-US"/>
              <a:t>예측 모델 구축 </a:t>
            </a:r>
            <a:r>
              <a:rPr lang="en-US" altLang="ko-KR"/>
              <a:t>(LSTM)</a:t>
            </a:r>
          </a:p>
          <a:p>
            <a:pPr marL="1257300" lvl="2" indent="-342900">
              <a:buFontTx/>
              <a:buChar char="-"/>
            </a:pPr>
            <a:r>
              <a:rPr lang="ko-KR" altLang="en-US"/>
              <a:t>최저 기준 </a:t>
            </a:r>
            <a:r>
              <a:rPr lang="en-US" altLang="ko-KR"/>
              <a:t>:  R-Squared &gt; 0.8</a:t>
            </a:r>
          </a:p>
          <a:p>
            <a:pPr marL="1257300" lvl="2" indent="-342900">
              <a:buFontTx/>
              <a:buChar char="-"/>
            </a:pPr>
            <a:r>
              <a:rPr lang="en-US" altLang="ko-KR"/>
              <a:t>RMSE</a:t>
            </a:r>
            <a:r>
              <a:rPr lang="ko-KR" altLang="en-US"/>
              <a:t>로 모델 평가</a:t>
            </a:r>
            <a:r>
              <a:rPr lang="en-US" altLang="ko-KR"/>
              <a:t> </a:t>
            </a:r>
          </a:p>
          <a:p>
            <a:pPr marL="1028700" lvl="1" indent="-342900">
              <a:buFontTx/>
              <a:buChar char="-"/>
            </a:pPr>
            <a:r>
              <a:rPr lang="ko-KR" altLang="en-US"/>
              <a:t>모델링에 대한 결과를 바탕으로 추천 포트폴리오 구성</a:t>
            </a:r>
            <a:endParaRPr lang="en-US" altLang="ko-KR"/>
          </a:p>
          <a:p>
            <a:pPr marL="1028700" lvl="1" indent="-342900">
              <a:buFontTx/>
              <a:buChar char="-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19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83422"/>
            <a:ext cx="5318432" cy="860224"/>
          </a:xfrm>
        </p:spPr>
        <p:txBody>
          <a:bodyPr/>
          <a:lstStyle/>
          <a:p>
            <a:r>
              <a:rPr lang="en-US" altLang="ko-KR" sz="4800"/>
              <a:t>1-2. </a:t>
            </a:r>
            <a:r>
              <a:rPr lang="ko-KR" altLang="en-US" sz="4800"/>
              <a:t>데이터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591" y="978408"/>
            <a:ext cx="5318432" cy="5019269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2000"/>
              <a:t>최근 </a:t>
            </a:r>
            <a:r>
              <a:rPr lang="en-US" altLang="ko-KR" sz="2000"/>
              <a:t>5</a:t>
            </a:r>
            <a:r>
              <a:rPr lang="ko-KR" altLang="en-US" sz="2000"/>
              <a:t>년간 미국 주식 </a:t>
            </a:r>
            <a:r>
              <a:rPr lang="en-US" altLang="ko-KR" sz="2000"/>
              <a:t>12</a:t>
            </a:r>
            <a:r>
              <a:rPr lang="ko-KR" altLang="en-US" sz="2000"/>
              <a:t>종목의 주가 데이터</a:t>
            </a:r>
            <a:endParaRPr lang="en-US" altLang="ko-KR" sz="2000"/>
          </a:p>
          <a:p>
            <a:pPr marL="1028700" lvl="1" indent="-342900">
              <a:buFontTx/>
              <a:buChar char="-"/>
            </a:pPr>
            <a:r>
              <a:rPr lang="en-US" altLang="ko-KR" sz="1600"/>
              <a:t>Apple, Google, Microsoft, Amazon, Netflix, Nvidia, Twitter, Tesla, Starbucks, </a:t>
            </a:r>
            <a:r>
              <a:rPr lang="en-US" altLang="ko-KR" sz="1600" err="1"/>
              <a:t>Paypal</a:t>
            </a:r>
            <a:r>
              <a:rPr lang="en-US" altLang="ko-KR" sz="1600"/>
              <a:t>, United Airlines, AT&amp;T</a:t>
            </a:r>
          </a:p>
          <a:p>
            <a:pPr marL="342900" indent="-342900">
              <a:buFontTx/>
              <a:buChar char="-"/>
            </a:pPr>
            <a:r>
              <a:rPr lang="en-US" altLang="ko-KR" sz="2000"/>
              <a:t>Yahoo finance</a:t>
            </a:r>
            <a:r>
              <a:rPr lang="ko-KR" altLang="en-US" sz="2000"/>
              <a:t>에서 데이터 추출</a:t>
            </a:r>
            <a:endParaRPr lang="en-US" altLang="ko-KR" sz="2000"/>
          </a:p>
          <a:p>
            <a:pPr marL="342900" indent="-342900">
              <a:buFontTx/>
              <a:buChar char="-"/>
            </a:pPr>
            <a:r>
              <a:rPr lang="en-US" altLang="ko-KR" sz="2000"/>
              <a:t>Columns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/>
              <a:t>High : </a:t>
            </a:r>
            <a:r>
              <a:rPr lang="ko-KR" altLang="en-US" sz="1600"/>
              <a:t>고가</a:t>
            </a:r>
            <a:endParaRPr lang="en-US" altLang="ko-KR" sz="1600"/>
          </a:p>
          <a:p>
            <a:pPr marL="1028700" lvl="1" indent="-342900">
              <a:buFontTx/>
              <a:buChar char="-"/>
            </a:pPr>
            <a:r>
              <a:rPr lang="en-US" altLang="ko-KR" sz="1600"/>
              <a:t>Low : </a:t>
            </a:r>
            <a:r>
              <a:rPr lang="ko-KR" altLang="en-US" sz="1600"/>
              <a:t>저가</a:t>
            </a:r>
            <a:endParaRPr lang="en-US" altLang="ko-KR" sz="1600"/>
          </a:p>
          <a:p>
            <a:pPr marL="1028700" lvl="1" indent="-342900">
              <a:buFontTx/>
              <a:buChar char="-"/>
            </a:pPr>
            <a:r>
              <a:rPr lang="en-US" altLang="ko-KR" sz="1600"/>
              <a:t>Open : </a:t>
            </a:r>
            <a:r>
              <a:rPr lang="ko-KR" altLang="en-US" sz="1600"/>
              <a:t>시가</a:t>
            </a:r>
            <a:endParaRPr lang="en-US" altLang="ko-KR" sz="1600"/>
          </a:p>
          <a:p>
            <a:pPr marL="1028700" lvl="1" indent="-342900">
              <a:buFontTx/>
              <a:buChar char="-"/>
            </a:pPr>
            <a:r>
              <a:rPr lang="en-US" altLang="ko-KR" sz="1600">
                <a:solidFill>
                  <a:srgbClr val="C00000"/>
                </a:solidFill>
              </a:rPr>
              <a:t>Close : </a:t>
            </a:r>
            <a:r>
              <a:rPr lang="ko-KR" altLang="en-US" sz="1600">
                <a:solidFill>
                  <a:srgbClr val="C00000"/>
                </a:solidFill>
              </a:rPr>
              <a:t>종가 </a:t>
            </a:r>
            <a:r>
              <a:rPr lang="en-US" altLang="ko-KR" sz="1600">
                <a:solidFill>
                  <a:srgbClr val="C00000"/>
                </a:solidFill>
              </a:rPr>
              <a:t>(Target)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/>
              <a:t>Volume : </a:t>
            </a:r>
            <a:r>
              <a:rPr lang="ko-KR" altLang="en-US" sz="1600"/>
              <a:t>거래량</a:t>
            </a:r>
            <a:endParaRPr lang="en-US" altLang="ko-KR" sz="1600"/>
          </a:p>
          <a:p>
            <a:pPr marL="1028700" lvl="1" indent="-342900">
              <a:buFontTx/>
              <a:buChar char="-"/>
            </a:pPr>
            <a:r>
              <a:rPr lang="en-US" altLang="ko-KR" sz="1600"/>
              <a:t>Adj Close : </a:t>
            </a:r>
            <a:r>
              <a:rPr lang="ko-KR" altLang="en-US" sz="1600"/>
              <a:t>조정 종가</a:t>
            </a:r>
            <a:endParaRPr lang="en-US" altLang="ko-KR" sz="1600"/>
          </a:p>
          <a:p>
            <a:pPr marL="1028700" lvl="1" indent="-342900">
              <a:buFontTx/>
              <a:buChar char="-"/>
            </a:pPr>
            <a:r>
              <a:rPr lang="en-US" altLang="ko-KR" sz="1600" err="1"/>
              <a:t>Company_name</a:t>
            </a:r>
            <a:r>
              <a:rPr lang="en-US" altLang="ko-KR" sz="1600"/>
              <a:t> : </a:t>
            </a:r>
            <a:r>
              <a:rPr lang="ko-KR" altLang="en-US" sz="1600"/>
              <a:t>종목 </a:t>
            </a:r>
            <a:r>
              <a:rPr lang="en-US" altLang="ko-KR" sz="1600"/>
              <a:t>(</a:t>
            </a:r>
            <a:r>
              <a:rPr lang="ko-KR" altLang="en-US" sz="1600"/>
              <a:t>회사명</a:t>
            </a:r>
            <a:r>
              <a:rPr lang="en-US" altLang="ko-KR" sz="1600"/>
              <a:t>)</a:t>
            </a:r>
          </a:p>
          <a:p>
            <a:pPr marL="342900" indent="-342900">
              <a:buFontTx/>
              <a:buChar char="-"/>
            </a:pP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7250F9-4DD4-479F-B539-DB802FA48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3" y="2294019"/>
            <a:ext cx="5245847" cy="327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3964251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/>
              <a:t>2. Close (</a:t>
            </a:r>
            <a:r>
              <a:rPr lang="ko-KR" altLang="en-US" sz="4400"/>
              <a:t>종가</a:t>
            </a:r>
            <a:r>
              <a:rPr lang="en-US" altLang="ko-KR" sz="4400"/>
              <a:t>)</a:t>
            </a:r>
            <a:endParaRPr lang="ko-KR" altLang="en-US" sz="44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187824"/>
            <a:ext cx="3964250" cy="342377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Target </a:t>
            </a:r>
            <a:r>
              <a:rPr lang="ko-KR" altLang="en-US" sz="1800"/>
              <a:t>변수 </a:t>
            </a:r>
            <a:r>
              <a:rPr lang="en-US" altLang="ko-KR" sz="1800"/>
              <a:t>: Close (</a:t>
            </a:r>
            <a:r>
              <a:rPr lang="ko-KR" altLang="en-US" sz="1800"/>
              <a:t>일일 종가</a:t>
            </a:r>
            <a:r>
              <a:rPr lang="en-US" altLang="ko-KR" sz="1800"/>
              <a:t>)</a:t>
            </a:r>
            <a:endParaRPr lang="en-US" altLang="ko-KR" sz="11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12</a:t>
            </a:r>
            <a:r>
              <a:rPr lang="ko-KR" altLang="en-US" sz="1800"/>
              <a:t>종목에 대한 일일 종가 추세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Apple, Google, Microsoft</a:t>
            </a:r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5</a:t>
            </a:r>
            <a:r>
              <a:rPr lang="ko-KR" altLang="en-US" sz="1400"/>
              <a:t>년간 전체적 상승 추세</a:t>
            </a:r>
            <a:r>
              <a:rPr lang="en-US" altLang="ko-KR" sz="1400"/>
              <a:t>, </a:t>
            </a:r>
            <a:r>
              <a:rPr lang="ko-KR" altLang="en-US" sz="1400"/>
              <a:t>소폭 변동</a:t>
            </a:r>
            <a:endParaRPr lang="en-US" altLang="ko-KR" sz="14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United Airlines, AT&amp;T</a:t>
            </a:r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2020</a:t>
            </a:r>
            <a:r>
              <a:rPr lang="ko-KR" altLang="en-US" sz="1400"/>
              <a:t>년 급락</a:t>
            </a:r>
            <a:r>
              <a:rPr lang="en-US" altLang="ko-KR" sz="1400"/>
              <a:t>, </a:t>
            </a:r>
            <a:r>
              <a:rPr lang="ko-KR" altLang="en-US" sz="1400"/>
              <a:t>이후 회복세 </a:t>
            </a:r>
            <a:r>
              <a:rPr lang="en-US" altLang="ko-KR" sz="1400"/>
              <a:t>(UA), </a:t>
            </a:r>
            <a:r>
              <a:rPr lang="ko-KR" altLang="en-US" sz="1400"/>
              <a:t>이후 하락세 </a:t>
            </a:r>
            <a:r>
              <a:rPr lang="en-US" altLang="ko-KR" sz="1400"/>
              <a:t>(T)</a:t>
            </a:r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Amazon, Nvidia, Tesla, Starbucks, </a:t>
            </a:r>
            <a:r>
              <a:rPr lang="en-US" altLang="ko-KR" sz="1800" err="1"/>
              <a:t>Paypal</a:t>
            </a:r>
            <a:endParaRPr lang="en-US" altLang="ko-KR" sz="18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2020, 2021</a:t>
            </a:r>
            <a:r>
              <a:rPr lang="ko-KR" altLang="en-US" sz="1400"/>
              <a:t>년에 급진적 상승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471B71-12C9-41E9-A24F-0FD31F158CE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0694" y="1246402"/>
            <a:ext cx="6588977" cy="43651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34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4079568" cy="823142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en-US" altLang="ko-KR" sz="3200"/>
              <a:t>3-1. Volume (</a:t>
            </a:r>
            <a:r>
              <a:rPr lang="ko-KR" altLang="en-US" sz="3200"/>
              <a:t>거래량</a:t>
            </a:r>
            <a:r>
              <a:rPr lang="en-US" altLang="ko-KR" sz="3200"/>
              <a:t>)</a:t>
            </a:r>
            <a:endParaRPr lang="ko-KR" altLang="en-US" sz="3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18922"/>
            <a:ext cx="4079568" cy="3592677"/>
          </a:xfrm>
        </p:spPr>
        <p:txBody>
          <a:bodyPr>
            <a:noAutofit/>
          </a:bodyPr>
          <a:lstStyle/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12</a:t>
            </a:r>
            <a:r>
              <a:rPr lang="ko-KR" altLang="en-US" sz="1800"/>
              <a:t>종목에 대한 일일 거래량 추세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거래량 </a:t>
            </a:r>
            <a:r>
              <a:rPr lang="en-US" altLang="ko-KR" sz="1800"/>
              <a:t>1</a:t>
            </a:r>
            <a:r>
              <a:rPr lang="ko-KR" altLang="en-US" sz="1800"/>
              <a:t> </a:t>
            </a:r>
            <a:r>
              <a:rPr lang="en-US" altLang="ko-KR" sz="1800"/>
              <a:t>: </a:t>
            </a:r>
            <a:r>
              <a:rPr lang="ko-KR" altLang="en-US" sz="1800"/>
              <a:t>매수</a:t>
            </a:r>
            <a:r>
              <a:rPr lang="en-US" altLang="ko-KR" sz="1800"/>
              <a:t>,</a:t>
            </a:r>
            <a:r>
              <a:rPr lang="ko-KR" altLang="en-US" sz="1800"/>
              <a:t> 매도가 각각 </a:t>
            </a:r>
            <a:r>
              <a:rPr lang="en-US" altLang="ko-KR" sz="1800"/>
              <a:t>1</a:t>
            </a:r>
            <a:r>
              <a:rPr lang="ko-KR" altLang="en-US" sz="1800"/>
              <a:t>번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거래량이 많다는 것은 투자자들의 관심이 많았다는 것을 의미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거래량이 많을수록 신뢰성 증가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일반적으로 거래량의 추세에 따라 주가 예측 가능</a:t>
            </a:r>
            <a:endParaRPr lang="en-US" altLang="ko-KR" sz="18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</a:t>
            </a:r>
            <a:r>
              <a:rPr lang="ko-KR" altLang="en-US" sz="1400"/>
              <a:t> 감소하는 추세일 경우 주가 하락 예측</a:t>
            </a:r>
            <a:endParaRPr lang="en-US" altLang="ko-KR" sz="14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</a:t>
            </a:r>
            <a:r>
              <a:rPr lang="ko-KR" altLang="en-US" sz="1400"/>
              <a:t>증가하는 추세일 경우 주가 상승 예측</a:t>
            </a:r>
            <a:endParaRPr lang="en-US" altLang="ko-KR" sz="14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</a:t>
            </a:r>
            <a:r>
              <a:rPr lang="ko-KR" altLang="en-US" sz="1400"/>
              <a:t>급증한 추세일 경우 주가 세부 분석 필요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278B2C-4CB6-427D-B71E-23AFDFA6FA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0694" y="1246402"/>
            <a:ext cx="6588977" cy="436519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41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6753942" cy="823142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en-US" altLang="ko-KR" sz="3200"/>
              <a:t>3-2. Moving Average (</a:t>
            </a:r>
            <a:r>
              <a:rPr lang="ko-KR" altLang="en-US" sz="3200"/>
              <a:t>이동 평균선</a:t>
            </a:r>
            <a:r>
              <a:rPr lang="en-US" altLang="ko-KR" sz="3200"/>
              <a:t>)</a:t>
            </a:r>
            <a:endParaRPr lang="ko-KR" altLang="en-US" sz="3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018922"/>
            <a:ext cx="4472858" cy="3592677"/>
          </a:xfrm>
        </p:spPr>
        <p:txBody>
          <a:bodyPr>
            <a:noAutofit/>
          </a:bodyPr>
          <a:lstStyle/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6</a:t>
            </a:r>
            <a:r>
              <a:rPr lang="ko-KR" altLang="en-US" sz="1800"/>
              <a:t>종목에 대한 주가 이동평균선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이동평균선 </a:t>
            </a:r>
            <a:r>
              <a:rPr lang="en-US" altLang="ko-KR" sz="1800"/>
              <a:t>: </a:t>
            </a:r>
            <a:r>
              <a:rPr lang="ko-KR" altLang="en-US" sz="1800"/>
              <a:t>일정 기간 동안의 주가를 산술평균한 값을 연결한 선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5</a:t>
            </a:r>
            <a:r>
              <a:rPr lang="ko-KR" altLang="en-US" sz="1800"/>
              <a:t>일</a:t>
            </a:r>
            <a:r>
              <a:rPr lang="en-US" altLang="ko-KR" sz="1800"/>
              <a:t>, 20</a:t>
            </a:r>
            <a:r>
              <a:rPr lang="ko-KR" altLang="en-US" sz="1800"/>
              <a:t>일</a:t>
            </a:r>
            <a:r>
              <a:rPr lang="en-US" altLang="ko-KR" sz="1800"/>
              <a:t>, 60</a:t>
            </a:r>
            <a:r>
              <a:rPr lang="ko-KR" altLang="en-US" sz="1800"/>
              <a:t>일로 설정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일반적으로 이동평균선으로 주가 예측 가능</a:t>
            </a:r>
            <a:endParaRPr lang="en-US" altLang="ko-KR" sz="18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</a:t>
            </a:r>
            <a:r>
              <a:rPr lang="ko-KR" altLang="en-US" sz="1400"/>
              <a:t> </a:t>
            </a:r>
            <a:r>
              <a:rPr lang="en-US" altLang="ko-KR" sz="1400"/>
              <a:t>5</a:t>
            </a:r>
            <a:r>
              <a:rPr lang="ko-KR" altLang="en-US" sz="1400"/>
              <a:t>일 이동평균선이 </a:t>
            </a:r>
            <a:r>
              <a:rPr lang="en-US" altLang="ko-KR" sz="1400"/>
              <a:t>20</a:t>
            </a:r>
            <a:r>
              <a:rPr lang="ko-KR" altLang="en-US" sz="1400"/>
              <a:t>일 이동평균선을 위로 돌파 </a:t>
            </a:r>
            <a:r>
              <a:rPr lang="en-US" altLang="ko-KR" sz="1400"/>
              <a:t>(</a:t>
            </a:r>
            <a:r>
              <a:rPr lang="ko-KR" altLang="en-US" sz="1400" err="1"/>
              <a:t>골든크로스</a:t>
            </a:r>
            <a:r>
              <a:rPr lang="en-US" altLang="ko-KR" sz="1400"/>
              <a:t>) : </a:t>
            </a:r>
            <a:r>
              <a:rPr lang="ko-KR" altLang="en-US" sz="1400"/>
              <a:t>주가 상승 예측</a:t>
            </a:r>
            <a:endParaRPr lang="en-US" altLang="ko-KR" sz="14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5</a:t>
            </a:r>
            <a:r>
              <a:rPr lang="ko-KR" altLang="en-US" sz="1400"/>
              <a:t>일 이동평균선이 </a:t>
            </a:r>
            <a:r>
              <a:rPr lang="en-US" altLang="ko-KR" sz="1400"/>
              <a:t>20</a:t>
            </a:r>
            <a:r>
              <a:rPr lang="ko-KR" altLang="en-US" sz="1400"/>
              <a:t>일 이동평균선을 아래로 돌파 </a:t>
            </a:r>
            <a:r>
              <a:rPr lang="en-US" altLang="ko-KR" sz="1400"/>
              <a:t>(</a:t>
            </a:r>
            <a:r>
              <a:rPr lang="ko-KR" altLang="en-US" sz="1400" err="1"/>
              <a:t>데드크로스</a:t>
            </a:r>
            <a:r>
              <a:rPr lang="en-US" altLang="ko-KR" sz="1400"/>
              <a:t>) : </a:t>
            </a:r>
            <a:r>
              <a:rPr lang="ko-KR" altLang="en-US" sz="1400"/>
              <a:t>주가 하락 예측</a:t>
            </a:r>
            <a:endParaRPr lang="en-US" altLang="ko-KR" sz="14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CEFB7F7B-E17B-41F9-8E39-FF9F36E76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493" y="1885583"/>
            <a:ext cx="5867181" cy="385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4472858" cy="823142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en-US" altLang="ko-KR" sz="3200"/>
              <a:t>3-3. Daily Return </a:t>
            </a:r>
            <a:br>
              <a:rPr lang="en-US" altLang="ko-KR" sz="3200"/>
            </a:br>
            <a:r>
              <a:rPr lang="en-US" altLang="ko-KR" sz="3200"/>
              <a:t>   (</a:t>
            </a:r>
            <a:r>
              <a:rPr lang="ko-KR" altLang="en-US" sz="3200"/>
              <a:t>일일 수익률</a:t>
            </a:r>
            <a:r>
              <a:rPr lang="en-US" altLang="ko-KR" sz="3200"/>
              <a:t>)</a:t>
            </a:r>
            <a:endParaRPr lang="ko-KR" altLang="en-US" sz="32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285608"/>
            <a:ext cx="3460135" cy="3325991"/>
          </a:xfrm>
        </p:spPr>
        <p:txBody>
          <a:bodyPr>
            <a:noAutofit/>
          </a:bodyPr>
          <a:lstStyle/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12</a:t>
            </a:r>
            <a:r>
              <a:rPr lang="ko-KR" altLang="en-US" sz="1800"/>
              <a:t>종목에 대한 일일수익률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일일 수익률 </a:t>
            </a:r>
            <a:r>
              <a:rPr lang="en-US" altLang="ko-KR" sz="1800"/>
              <a:t>: (</a:t>
            </a:r>
            <a:r>
              <a:rPr lang="ko-KR" altLang="en-US" sz="1800"/>
              <a:t>어제 종가 </a:t>
            </a:r>
            <a:r>
              <a:rPr lang="en-US" altLang="ko-KR" sz="1800"/>
              <a:t>/ </a:t>
            </a:r>
            <a:r>
              <a:rPr lang="ko-KR" altLang="en-US" sz="1800"/>
              <a:t>오늘 종가</a:t>
            </a:r>
            <a:r>
              <a:rPr lang="en-US" altLang="ko-KR" sz="1800"/>
              <a:t>)</a:t>
            </a:r>
            <a:r>
              <a:rPr lang="ko-KR" altLang="en-US" sz="1800"/>
              <a:t> </a:t>
            </a:r>
            <a:r>
              <a:rPr lang="en-US" altLang="ko-KR" sz="1800"/>
              <a:t>– 1</a:t>
            </a:r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+0.1</a:t>
            </a:r>
            <a:r>
              <a:rPr lang="ko-KR" altLang="en-US" sz="1400"/>
              <a:t> </a:t>
            </a:r>
            <a:r>
              <a:rPr lang="en-US" altLang="ko-KR" sz="1400"/>
              <a:t>:</a:t>
            </a:r>
            <a:r>
              <a:rPr lang="ko-KR" altLang="en-US" sz="1400"/>
              <a:t> 전날에 비해 </a:t>
            </a:r>
            <a:r>
              <a:rPr lang="en-US" altLang="ko-KR" sz="1400"/>
              <a:t>10% </a:t>
            </a:r>
            <a:r>
              <a:rPr lang="ko-KR" altLang="en-US" sz="1400"/>
              <a:t>상승</a:t>
            </a:r>
            <a:endParaRPr lang="en-US" altLang="ko-KR" sz="1400"/>
          </a:p>
          <a:p>
            <a:pPr lvl="1" indent="0">
              <a:lnSpc>
                <a:spcPct val="108000"/>
              </a:lnSpc>
              <a:buNone/>
            </a:pPr>
            <a:r>
              <a:rPr lang="en-US" altLang="ko-KR" sz="1400"/>
              <a:t>: -0.1 : </a:t>
            </a:r>
            <a:r>
              <a:rPr lang="ko-KR" altLang="en-US" sz="1400"/>
              <a:t>전날에 비해 </a:t>
            </a:r>
            <a:r>
              <a:rPr lang="en-US" altLang="ko-KR" sz="1400"/>
              <a:t>10% </a:t>
            </a:r>
            <a:r>
              <a:rPr lang="ko-KR" altLang="en-US" sz="1400"/>
              <a:t>하락</a:t>
            </a:r>
            <a:endParaRPr lang="en-US" altLang="ko-KR" sz="14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일일 수익률 분포로 주가 변동 정도 파악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일일 수익률로 종목 비교 가능</a:t>
            </a:r>
            <a:endParaRPr lang="en-US" altLang="ko-KR" sz="1000"/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ko-KR" altLang="en-US" sz="1400"/>
              <a:t>일종의 정규화 효과</a:t>
            </a:r>
            <a:endParaRPr lang="en-US" altLang="ko-KR" sz="1400"/>
          </a:p>
          <a:p>
            <a:pPr marL="285750" indent="-285750">
              <a:lnSpc>
                <a:spcPct val="108000"/>
              </a:lnSpc>
              <a:buFontTx/>
              <a:buChar char="-"/>
            </a:pPr>
            <a:endParaRPr lang="en-US" altLang="ko-KR" sz="18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B993A7-F363-44ED-817C-04391D766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35" y="1096423"/>
            <a:ext cx="7177653" cy="46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43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6161"/>
            <a:ext cx="4684013" cy="823142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/>
              <a:t>4. </a:t>
            </a:r>
            <a:r>
              <a:rPr lang="ko-KR" altLang="en-US" sz="4400"/>
              <a:t>종목간 상관관계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285608"/>
            <a:ext cx="5072626" cy="3461108"/>
          </a:xfrm>
        </p:spPr>
        <p:txBody>
          <a:bodyPr>
            <a:noAutofit/>
          </a:bodyPr>
          <a:lstStyle/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en-US" altLang="ko-KR" sz="1800"/>
              <a:t>12</a:t>
            </a:r>
            <a:r>
              <a:rPr lang="ko-KR" altLang="en-US" sz="1800"/>
              <a:t>종목의 일일 수익률을 통해 상관관계 도출</a:t>
            </a:r>
            <a:endParaRPr lang="en-US" altLang="ko-KR" sz="1800"/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강한 양의 상관관계 </a:t>
            </a:r>
            <a:endParaRPr lang="en-US" altLang="ko-KR" sz="1800"/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Microsoft – Google : 78%</a:t>
            </a:r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Microsoft – Apple : 74%</a:t>
            </a:r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거의 없는 상관관계</a:t>
            </a:r>
            <a:endParaRPr lang="en-US" altLang="ko-KR" sz="1800"/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Starbucks – Apple : 49%</a:t>
            </a:r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Starbucks – Google : 52%</a:t>
            </a:r>
          </a:p>
          <a:p>
            <a:pPr marL="285750" indent="-285750">
              <a:lnSpc>
                <a:spcPct val="108000"/>
              </a:lnSpc>
              <a:buFontTx/>
              <a:buChar char="-"/>
            </a:pPr>
            <a:r>
              <a:rPr lang="ko-KR" altLang="en-US" sz="1800"/>
              <a:t>강한 음의 상관관계</a:t>
            </a:r>
            <a:endParaRPr lang="en-US" altLang="ko-KR" sz="1800"/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United Airlines – Netflix : 11%</a:t>
            </a:r>
          </a:p>
          <a:p>
            <a:pPr marL="971550" lvl="1" indent="-285750">
              <a:lnSpc>
                <a:spcPct val="108000"/>
              </a:lnSpc>
              <a:buFontTx/>
              <a:buChar char="-"/>
            </a:pPr>
            <a:r>
              <a:rPr lang="en-US" altLang="ko-KR" sz="1400"/>
              <a:t>Tesla – AT&amp;T : 13%</a:t>
            </a:r>
            <a:endParaRPr lang="en-US" altLang="ko-KR" sz="180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A46184E-8CAB-4B4B-9A97-5AE02651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299" y="1111281"/>
            <a:ext cx="4684013" cy="46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93196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eaford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LevelVTI</vt:lpstr>
      <vt:lpstr>미국 주식 예측 모델을 통한 추천 포트폴리오 구성</vt:lpstr>
      <vt:lpstr>목차</vt:lpstr>
      <vt:lpstr>1-1. 프로젝트 주제</vt:lpstr>
      <vt:lpstr>1-2. 데이터 확인</vt:lpstr>
      <vt:lpstr>2. Close (종가)</vt:lpstr>
      <vt:lpstr>3-1. Volume (거래량)</vt:lpstr>
      <vt:lpstr>3-2. Moving Average (이동 평균선)</vt:lpstr>
      <vt:lpstr>3-3. Daily Return     (일일 수익률)</vt:lpstr>
      <vt:lpstr>4. 종목간 상관관계</vt:lpstr>
      <vt:lpstr>5. 가설 검증 (1) </vt:lpstr>
      <vt:lpstr>5. 가설 검증 (2)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미국 주식 예측 모델을 통한 추천 포트폴리오 구성</dc:title>
  <dc:creator>강민석</dc:creator>
  <cp:revision>1</cp:revision>
  <dcterms:created xsi:type="dcterms:W3CDTF">2022-01-20T13:11:33Z</dcterms:created>
  <dcterms:modified xsi:type="dcterms:W3CDTF">2022-01-25T11:26:56Z</dcterms:modified>
</cp:coreProperties>
</file>